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2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00F671-12A5-3BFB-2704-53F01E10F4B1}" v="2" dt="2021-10-13T10:36:16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S::leszczuk@agh.edu.pl::f51ff640-68ca-4f5b-81f1-7b807841f46e" providerId="AD" clId="Web-{C000F671-12A5-3BFB-2704-53F01E10F4B1}"/>
    <pc:docChg chg="modSld">
      <pc:chgData name="Mikołaj Leszczuk" userId="S::leszczuk@agh.edu.pl::f51ff640-68ca-4f5b-81f1-7b807841f46e" providerId="AD" clId="Web-{C000F671-12A5-3BFB-2704-53F01E10F4B1}" dt="2021-10-13T10:36:16.132" v="1" actId="20577"/>
      <pc:docMkLst>
        <pc:docMk/>
      </pc:docMkLst>
      <pc:sldChg chg="modSp">
        <pc:chgData name="Mikołaj Leszczuk" userId="S::leszczuk@agh.edu.pl::f51ff640-68ca-4f5b-81f1-7b807841f46e" providerId="AD" clId="Web-{C000F671-12A5-3BFB-2704-53F01E10F4B1}" dt="2021-10-13T10:36:16.132" v="1" actId="20577"/>
        <pc:sldMkLst>
          <pc:docMk/>
          <pc:sldMk cId="0" sldId="262"/>
        </pc:sldMkLst>
        <pc:spChg chg="mod">
          <ac:chgData name="Mikołaj Leszczuk" userId="S::leszczuk@agh.edu.pl::f51ff640-68ca-4f5b-81f1-7b807841f46e" providerId="AD" clId="Web-{C000F671-12A5-3BFB-2704-53F01E10F4B1}" dt="2021-10-13T10:36:16.132" v="1" actId="20577"/>
          <ac:spMkLst>
            <pc:docMk/>
            <pc:sldMk cId="0" sldId="262"/>
            <ac:spMk id="2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Matlab icon indicates which operations you can (and will) perform with Matlab.</a:t>
            </a:r>
            <a:endParaRPr/>
          </a:p>
        </p:txBody>
      </p:sp>
      <p:sp>
        <p:nvSpPr>
          <p:cNvPr id="162" name="Google Shape;1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Image in the RHS shows a difference between two images. The difference may have several sources: (i) the second image represents a scene later in time or (ii) the second image is a compressed version of the origina.</a:t>
            </a:r>
            <a:endParaRPr/>
          </a:p>
        </p:txBody>
      </p:sp>
      <p:sp>
        <p:nvSpPr>
          <p:cNvPr id="284" name="Google Shape;28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30f86201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9" name="Google Shape;319;g630f86201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Pay attention to the notation. Scalars are shown by lower case letters. Matrices are shown by capital letters.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g630f862010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30f862010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Can you guess what this does?</a:t>
            </a:r>
            <a:endParaRPr/>
          </a:p>
        </p:txBody>
      </p:sp>
      <p:sp>
        <p:nvSpPr>
          <p:cNvPr id="328" name="Google Shape;328;g630f86201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“Isolated” here means the pixel with a given intensity value does not have neighbours with similar intensity values.</a:t>
            </a:r>
            <a:endParaRPr/>
          </a:p>
        </p:txBody>
      </p:sp>
      <p:sp>
        <p:nvSpPr>
          <p:cNvPr id="356" name="Google Shape;35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4f10c334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44f10c334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More on the topic during classes about digital image filters</a:t>
            </a:r>
            <a:endParaRPr/>
          </a:p>
        </p:txBody>
      </p:sp>
      <p:sp>
        <p:nvSpPr>
          <p:cNvPr id="364" name="Google Shape;364;g44f10c3346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2" name="Google Shape;37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491e61b3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491e61b37_3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general, this technique is not used anymore (its first implementation comes from 1975). You can find it in Comodore’s Amiga (old computer; 1985).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show it to present something simple. which also has a historical meaning.</a:t>
            </a:r>
            <a:endParaRPr/>
          </a:p>
        </p:txBody>
      </p:sp>
      <p:sp>
        <p:nvSpPr>
          <p:cNvPr id="185" name="Google Shape;18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Black - logical zero (false state)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White - logical one (true state)</a:t>
            </a:r>
            <a:endParaRPr/>
          </a:p>
        </p:txBody>
      </p:sp>
      <p:sp>
        <p:nvSpPr>
          <p:cNvPr id="193" name="Google Shape;1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4f10c334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4f10c334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 say “all channels” because colour images have usually 3 channels per pixel. in other words, there are 3 values given for each pixel.</a:t>
            </a:r>
            <a:endParaRPr/>
          </a:p>
        </p:txBody>
      </p:sp>
      <p:sp>
        <p:nvSpPr>
          <p:cNvPr id="212" name="Google Shape;212;g44f10c3346_1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f10c3346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f10c3346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44f10c3346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What value does “white” correspond to depends on the colour space used (e.g., 1 channel described with 8 bits -&gt; 255)</a:t>
            </a:r>
            <a:endParaRPr/>
          </a:p>
        </p:txBody>
      </p:sp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30f8620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630f8620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 rot="5400000">
            <a:off x="2515837" y="152989"/>
            <a:ext cx="4119123" cy="777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 rot="5400000">
            <a:off x="4746617" y="2383767"/>
            <a:ext cx="5492163" cy="194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 rot="5400000">
            <a:off x="792326" y="503458"/>
            <a:ext cx="5492163" cy="570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29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7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subTitle" idx="1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0" marR="0" lvl="0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9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30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30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3"/>
          <p:cNvSpPr txBox="1">
            <a:spLocks noGrp="1"/>
          </p:cNvSpPr>
          <p:nvPr>
            <p:ph type="body" idx="1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3"/>
          <p:cNvSpPr txBox="1">
            <a:spLocks noGrp="1"/>
          </p:cNvSpPr>
          <p:nvPr>
            <p:ph type="body" idx="2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34"/>
          <p:cNvSpPr>
            <a:spLocks noGrp="1"/>
          </p:cNvSpPr>
          <p:nvPr>
            <p:ph type="pic" idx="2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0" marR="0" lvl="0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35"/>
          <p:cNvSpPr txBox="1">
            <a:spLocks noGrp="1"/>
          </p:cNvSpPr>
          <p:nvPr>
            <p:ph type="body" idx="1"/>
          </p:nvPr>
        </p:nvSpPr>
        <p:spPr>
          <a:xfrm rot="5400000">
            <a:off x="2515752" y="153081"/>
            <a:ext cx="41193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>
            <a:spLocks noGrp="1"/>
          </p:cNvSpPr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6"/>
          <p:cNvSpPr txBox="1">
            <a:spLocks noGrp="1"/>
          </p:cNvSpPr>
          <p:nvPr>
            <p:ph type="body" idx="1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commons.wikimedia.org/wiki/File:Background_foreground.tiff#/media/File:Background_foreground.tiff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/>
          <p:nvPr/>
        </p:nvSpPr>
        <p:spPr>
          <a:xfrm>
            <a:off x="1630925" y="3325700"/>
            <a:ext cx="41721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4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and Arithmetical Operations on Images</a:t>
            </a:r>
            <a:endParaRPr sz="27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7"/>
          <p:cNvSpPr/>
          <p:nvPr/>
        </p:nvSpPr>
        <p:spPr>
          <a:xfrm>
            <a:off x="1630949" y="5739475"/>
            <a:ext cx="7513200" cy="3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70" u="sng">
                <a:solidFill>
                  <a:srgbClr val="808080"/>
                </a:solidFill>
              </a:rPr>
              <a:t>Mikołaj Leszczuk</a:t>
            </a:r>
            <a:r>
              <a:rPr lang="en-US" sz="1370">
                <a:solidFill>
                  <a:srgbClr val="808080"/>
                </a:solidFill>
              </a:rPr>
              <a:t>, Andrzej Matiolański</a:t>
            </a:r>
            <a:endParaRPr sz="137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6400" y="6464046"/>
            <a:ext cx="1117600" cy="3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Image and Example </a:t>
            </a:r>
            <a:b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Threshold Effect Used on Image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85800" y="2750759"/>
            <a:ext cx="3824288" cy="2583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750759"/>
            <a:ext cx="3824287" cy="258361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Arithmetical Operations</a:t>
            </a:r>
            <a:b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Images</a:t>
            </a:r>
            <a:endParaRPr sz="513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7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</a:pPr>
            <a:endParaRPr sz="205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47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Arithmetic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69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Implementation of standard arithmetic operations on images – examples: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Subtraction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Multiplication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Division</a:t>
            </a:r>
            <a:endParaRPr sz="1800"/>
          </a:p>
          <a:p>
            <a:pPr marL="334328" marR="0" lvl="0" indent="-29699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many uses in image processing: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Preliminary step in more complex operations</a:t>
            </a:r>
            <a:endParaRPr sz="1800"/>
          </a:p>
          <a:p>
            <a:pPr marL="759714" marR="0" lvl="1" indent="-276605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itself</a:t>
            </a:r>
            <a:endParaRPr sz="1800"/>
          </a:p>
          <a:p>
            <a:pPr marL="334328" marR="0" lvl="0" indent="-296990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 image subtraction to be used to detect differences between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 of same scene/object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8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Addition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9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 images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rgbClr val="1E1E1E"/>
                </a:solidFill>
              </a:rPr>
              <a:t>c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onstant to an image</a:t>
            </a:r>
            <a:endParaRPr sz="1800"/>
          </a:p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Adding: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/>
              <a:t>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 element in th</a:t>
            </a:r>
            <a:r>
              <a:rPr lang="en-US" sz="1800"/>
              <a:t>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matrix, with </a:t>
            </a:r>
            <a:endParaRPr sz="1800"/>
          </a:p>
          <a:p>
            <a:pPr marL="759714" marR="0" lvl="1" indent="-27660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/>
              <a:t>a c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orresponding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</a:t>
            </a:r>
            <a:endParaRPr sz="1800"/>
          </a:p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Returning a sum of corresponding elements </a:t>
            </a:r>
            <a:r>
              <a:rPr lang="en-US" sz="1800"/>
              <a:t>to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800">
                <a:solidFill>
                  <a:srgbClr val="1E1E1E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output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matrix</a:t>
            </a:r>
            <a:endParaRPr sz="1800"/>
          </a:p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matrices – real, non-sparse numeric matrices with the same size</a:t>
            </a:r>
            <a:endParaRPr sz="1800"/>
          </a:p>
        </p:txBody>
      </p:sp>
      <p:pic>
        <p:nvPicPr>
          <p:cNvPr id="272" name="Google Shape;272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9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Subtraction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0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Subtracting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 image from another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rgbClr val="1E1E1E"/>
                </a:solidFill>
              </a:rPr>
              <a:t>a c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onstant from an image</a:t>
            </a:r>
            <a:endParaRPr sz="1800"/>
          </a:p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Subtracting: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/>
              <a:t>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ach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matrix, from</a:t>
            </a:r>
            <a:endParaRPr sz="1800"/>
          </a:p>
          <a:p>
            <a:pPr marL="759714" marR="0" lvl="1" indent="-276604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/>
              <a:t>a c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orresponding element in the</a:t>
            </a:r>
            <a:r>
              <a:rPr lang="en-US" sz="1800"/>
              <a:t>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</a:t>
            </a:r>
            <a:endParaRPr sz="1800"/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Returning a sum of corresponding elements to the </a:t>
            </a:r>
            <a:r>
              <a:rPr lang="en-US" sz="1800" b="1">
                <a:solidFill>
                  <a:srgbClr val="1E1E1E"/>
                </a:solidFill>
              </a:rPr>
              <a:t>3</a:t>
            </a:r>
            <a:r>
              <a:rPr lang="en-US" sz="1800" b="1" baseline="30000">
                <a:solidFill>
                  <a:srgbClr val="1E1E1E"/>
                </a:solidFill>
              </a:rPr>
              <a:t>rd</a:t>
            </a:r>
            <a:r>
              <a:rPr lang="en-US" sz="1800">
                <a:solidFill>
                  <a:srgbClr val="1E1E1E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output image matrix</a:t>
            </a:r>
            <a:endParaRPr sz="1800"/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Image matrices – real, non-sparse numeric matrices with the same size</a:t>
            </a:r>
            <a:endParaRPr sz="1800"/>
          </a:p>
        </p:txBody>
      </p:sp>
      <p:pic>
        <p:nvPicPr>
          <p:cNvPr id="280" name="Google Shape;28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Absolute Difference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5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57"/>
              <a:buFont typeface="Arial"/>
              <a:buChar char="»"/>
            </a:pP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 difference of </a:t>
            </a:r>
            <a:r>
              <a:rPr lang="en-US" sz="2157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157"/>
              <a:buFont typeface="Arial"/>
              <a:buChar char="»"/>
            </a:pP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Subtracting: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157"/>
              <a:buFont typeface="Arial"/>
              <a:buChar char="–"/>
            </a:pPr>
            <a:r>
              <a:rPr lang="en-US" sz="2157"/>
              <a:t>each element in the </a:t>
            </a:r>
            <a:r>
              <a:rPr lang="en-US" sz="2157" b="1"/>
              <a:t>1</a:t>
            </a:r>
            <a:r>
              <a:rPr lang="en-US" sz="2157" b="1" baseline="30000"/>
              <a:t>st</a:t>
            </a:r>
            <a:r>
              <a:rPr lang="en-US" sz="2157"/>
              <a:t> image matrix, from</a:t>
            </a: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759714" lvl="1" indent="-25476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50"/>
              <a:buFont typeface="Arial"/>
              <a:buChar char="–"/>
            </a:pPr>
            <a:r>
              <a:rPr lang="en-US" sz="2150">
                <a:solidFill>
                  <a:schemeClr val="dk1"/>
                </a:solidFill>
              </a:rPr>
              <a:t>a corresponding element in the </a:t>
            </a:r>
            <a:r>
              <a:rPr lang="en-US" sz="2150" b="1">
                <a:solidFill>
                  <a:srgbClr val="1E1E1E"/>
                </a:solidFill>
              </a:rPr>
              <a:t>2</a:t>
            </a:r>
            <a:r>
              <a:rPr lang="en-US" sz="2150" b="1" baseline="30000">
                <a:solidFill>
                  <a:srgbClr val="1E1E1E"/>
                </a:solidFill>
              </a:rPr>
              <a:t>nd</a:t>
            </a:r>
            <a:r>
              <a:rPr lang="en-US" sz="2150">
                <a:solidFill>
                  <a:schemeClr val="dk1"/>
                </a:solidFill>
              </a:rPr>
              <a:t> image matrix</a:t>
            </a:r>
            <a:endParaRPr sz="2150"/>
          </a:p>
          <a:p>
            <a:pPr marL="334328" marR="0" lvl="0" indent="-334328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157"/>
              <a:buFont typeface="Arial"/>
              <a:buChar char="»"/>
            </a:pP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Returning an absolute difference </a:t>
            </a:r>
            <a:r>
              <a:rPr lang="en-US" sz="2157"/>
              <a:t>of</a:t>
            </a:r>
            <a:r>
              <a:rPr lang="en-US" sz="215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corresponding elements </a:t>
            </a:r>
            <a:r>
              <a:rPr lang="en-US" sz="2157"/>
              <a:t>to the </a:t>
            </a:r>
            <a:r>
              <a:rPr lang="en-US" sz="2157" b="1"/>
              <a:t>3</a:t>
            </a:r>
            <a:r>
              <a:rPr lang="en-US" sz="2157" b="1" baseline="30000"/>
              <a:t>rd</a:t>
            </a:r>
            <a:r>
              <a:rPr lang="en-US" sz="2157"/>
              <a:t>, output image matrix</a:t>
            </a:r>
            <a:endParaRPr/>
          </a:p>
        </p:txBody>
      </p:sp>
      <p:pic>
        <p:nvPicPr>
          <p:cNvPr id="288" name="Google Shape;288;p51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20126" t="8097" r="19759" b="18882"/>
          <a:stretch/>
        </p:blipFill>
        <p:spPr>
          <a:xfrm>
            <a:off x="4754625" y="1982475"/>
            <a:ext cx="3905400" cy="38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Complementation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52"/>
          <p:cNvSpPr txBox="1">
            <a:spLocks noGrp="1"/>
          </p:cNvSpPr>
          <p:nvPr>
            <p:ph type="body" idx="1"/>
          </p:nvPr>
        </p:nvSpPr>
        <p:spPr>
          <a:xfrm>
            <a:off x="6863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88"/>
              <a:buFont typeface="Arial"/>
              <a:buChar char="»"/>
            </a:pPr>
            <a:r>
              <a:rPr lang="en-US" sz="23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Complementing an image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88"/>
              <a:buFont typeface="Arial"/>
              <a:buChar char="»"/>
            </a:pPr>
            <a:r>
              <a:rPr lang="en-US" sz="23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Computing complement of the image matrix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88"/>
              <a:buFont typeface="Arial"/>
              <a:buChar char="»"/>
            </a:pPr>
            <a:r>
              <a:rPr lang="en-US" sz="23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matrix </a:t>
            </a:r>
            <a:r>
              <a:rPr lang="en-US" sz="2388"/>
              <a:t>can</a:t>
            </a:r>
            <a:r>
              <a:rPr lang="en-US" sz="23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be:</a:t>
            </a:r>
            <a:endParaRPr/>
          </a:p>
          <a:p>
            <a:pPr marL="759714" marR="0" lvl="1" indent="-313942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2388"/>
              <a:buFont typeface="Arial"/>
              <a:buChar char="–"/>
            </a:pPr>
            <a:r>
              <a:rPr lang="en-US" sz="2388">
                <a:solidFill>
                  <a:srgbClr val="1E1E1E"/>
                </a:solidFill>
              </a:rPr>
              <a:t>a</a:t>
            </a:r>
            <a:r>
              <a:rPr lang="en-US" sz="2388" b="1">
                <a:solidFill>
                  <a:srgbClr val="1E1E1E"/>
                </a:solidFill>
              </a:rPr>
              <a:t> b</a:t>
            </a:r>
            <a:r>
              <a:rPr lang="en-US" sz="2388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inary</a:t>
            </a:r>
            <a:r>
              <a:rPr lang="en-US" sz="2388" b="0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388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 sz="2388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5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68650" y="4281883"/>
            <a:ext cx="6613500" cy="24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2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52"/>
          <p:cNvSpPr txBox="1">
            <a:spLocks noGrp="1"/>
          </p:cNvSpPr>
          <p:nvPr>
            <p:ph type="body" idx="1"/>
          </p:nvPr>
        </p:nvSpPr>
        <p:spPr>
          <a:xfrm>
            <a:off x="50541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759714" lvl="1" indent="-26987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2388"/>
              <a:buFont typeface="Arial"/>
              <a:buChar char="–"/>
            </a:pPr>
            <a:r>
              <a:rPr lang="en-US" sz="2388">
                <a:solidFill>
                  <a:srgbClr val="1E1E1E"/>
                </a:solidFill>
              </a:rPr>
              <a:t>a</a:t>
            </a:r>
            <a:r>
              <a:rPr lang="en-US" sz="2388" b="1">
                <a:solidFill>
                  <a:srgbClr val="1E1E1E"/>
                </a:solidFill>
              </a:rPr>
              <a:t> grayscale</a:t>
            </a:r>
            <a:r>
              <a:rPr lang="en-US" sz="2388">
                <a:solidFill>
                  <a:srgbClr val="1E1E1E"/>
                </a:solidFill>
              </a:rPr>
              <a:t> </a:t>
            </a:r>
            <a:r>
              <a:rPr lang="en-US" sz="2388">
                <a:solidFill>
                  <a:schemeClr val="dk1"/>
                </a:solidFill>
              </a:rPr>
              <a:t>image</a:t>
            </a:r>
            <a:endParaRPr>
              <a:solidFill>
                <a:schemeClr val="dk1"/>
              </a:solidFill>
            </a:endParaRPr>
          </a:p>
          <a:p>
            <a:pPr marL="759714" lvl="1" indent="-26987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2388"/>
              <a:buFont typeface="Arial"/>
              <a:buChar char="–"/>
            </a:pPr>
            <a:r>
              <a:rPr lang="en-US" sz="2388">
                <a:solidFill>
                  <a:srgbClr val="1E1E1E"/>
                </a:solidFill>
              </a:rPr>
              <a:t>a</a:t>
            </a:r>
            <a:r>
              <a:rPr lang="en-US" sz="2388" b="1">
                <a:solidFill>
                  <a:srgbClr val="1E1E1E"/>
                </a:solidFill>
              </a:rPr>
              <a:t> true-colour (</a:t>
            </a:r>
            <a:r>
              <a:rPr lang="en-US" sz="2388" b="1">
                <a:solidFill>
                  <a:srgbClr val="FF0000"/>
                </a:solidFill>
              </a:rPr>
              <a:t>R</a:t>
            </a:r>
            <a:r>
              <a:rPr lang="en-US" sz="2388" b="1">
                <a:solidFill>
                  <a:srgbClr val="00FF00"/>
                </a:solidFill>
              </a:rPr>
              <a:t>G</a:t>
            </a:r>
            <a:r>
              <a:rPr lang="en-US" sz="2388" b="1">
                <a:solidFill>
                  <a:schemeClr val="hlink"/>
                </a:solidFill>
              </a:rPr>
              <a:t>B</a:t>
            </a:r>
            <a:r>
              <a:rPr lang="en-US" sz="2388" b="1">
                <a:solidFill>
                  <a:srgbClr val="1E1E1E"/>
                </a:solidFill>
              </a:rPr>
              <a:t>)</a:t>
            </a:r>
            <a:r>
              <a:rPr lang="en-US" sz="2388">
                <a:solidFill>
                  <a:schemeClr val="dk1"/>
                </a:solidFill>
              </a:rPr>
              <a:t> image</a:t>
            </a:r>
            <a:endParaRPr>
              <a:solidFill>
                <a:schemeClr val="dk1"/>
              </a:solidFill>
            </a:endParaRPr>
          </a:p>
          <a:p>
            <a:pPr marL="334327" lvl="0" indent="-29025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388"/>
              <a:buFont typeface="Arial"/>
              <a:buChar char="»"/>
            </a:pPr>
            <a:r>
              <a:rPr lang="en-US" sz="2388">
                <a:solidFill>
                  <a:schemeClr val="dk1"/>
                </a:solidFill>
              </a:rPr>
              <a:t>Output has the same size as the input</a:t>
            </a:r>
            <a:endParaRPr sz="2388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None/>
            </a:pPr>
            <a:endParaRPr sz="2388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Multiplication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Multiplying: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 images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rgbClr val="1E1E1E"/>
                </a:solidFill>
              </a:rPr>
              <a:t>an i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mage by a constant</a:t>
            </a:r>
            <a:endParaRPr sz="1800"/>
          </a:p>
          <a:p>
            <a:pPr marL="334327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Multiplying each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 by a corresponding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 - </a:t>
            </a:r>
            <a:r>
              <a:rPr lang="en-US" sz="1800" b="1" i="0" u="none" strike="noStrike" cap="none">
                <a:solidFill>
                  <a:srgbClr val="FF0000"/>
                </a:solidFill>
              </a:rPr>
              <a:t>not like</a:t>
            </a:r>
            <a:r>
              <a:rPr lang="en-US" sz="1800" b="1">
                <a:solidFill>
                  <a:srgbClr val="FF0000"/>
                </a:solidFill>
              </a:rPr>
              <a:t> matrices multiplication from algebra classes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Returning corresponding elements to the </a:t>
            </a:r>
            <a:r>
              <a:rPr lang="en-US" sz="1800" b="1">
                <a:solidFill>
                  <a:srgbClr val="1E1E1E"/>
                </a:solidFill>
              </a:rPr>
              <a:t>3</a:t>
            </a:r>
            <a:r>
              <a:rPr lang="en-US" sz="1800" b="1" baseline="30000">
                <a:solidFill>
                  <a:srgbClr val="1E1E1E"/>
                </a:solidFill>
              </a:rPr>
              <a:t>rd</a:t>
            </a:r>
            <a:r>
              <a:rPr lang="en-US" sz="1800">
                <a:solidFill>
                  <a:srgbClr val="1E1E1E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output image matrix</a:t>
            </a:r>
            <a:endParaRPr sz="1800"/>
          </a:p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matrices – real, non-sparse numeric matrices with the same size</a:t>
            </a:r>
            <a:endParaRPr sz="1800"/>
          </a:p>
        </p:txBody>
      </p:sp>
      <p:pic>
        <p:nvPicPr>
          <p:cNvPr id="307" name="Google Shape;30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3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Division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Dividing: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 image </a:t>
            </a:r>
            <a:r>
              <a:rPr lang="en-US" sz="1800" b="1">
                <a:solidFill>
                  <a:srgbClr val="1E1E1E"/>
                </a:solidFill>
              </a:rPr>
              <a:t>by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another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</a:t>
            </a:r>
            <a:endParaRPr sz="18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>
                <a:solidFill>
                  <a:srgbClr val="1E1E1E"/>
                </a:solidFill>
              </a:rPr>
              <a:t>an i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mage by a constant</a:t>
            </a:r>
            <a:endParaRPr sz="1800"/>
          </a:p>
          <a:p>
            <a:pPr marL="334327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Dividing each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 by a corresponding element in the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1" i="0" u="none" strike="noStrike" cap="none" baseline="30000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matrix</a:t>
            </a:r>
            <a:r>
              <a:rPr lang="en-US" sz="1800"/>
              <a:t> - </a:t>
            </a:r>
            <a:r>
              <a:rPr lang="en-US" sz="1800" b="1">
                <a:solidFill>
                  <a:srgbClr val="FF0000"/>
                </a:solidFill>
              </a:rPr>
              <a:t>is there a corresponding algebraic operation?</a:t>
            </a:r>
            <a:r>
              <a:rPr lang="en-US" sz="1800"/>
              <a:t> </a:t>
            </a:r>
            <a:endParaRPr sz="1800"/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Returning corresponding elements to the </a:t>
            </a:r>
            <a:r>
              <a:rPr lang="en-US" sz="1800" b="1">
                <a:solidFill>
                  <a:srgbClr val="1E1E1E"/>
                </a:solidFill>
              </a:rPr>
              <a:t>3</a:t>
            </a:r>
            <a:r>
              <a:rPr lang="en-US" sz="1800" b="1" baseline="30000">
                <a:solidFill>
                  <a:srgbClr val="1E1E1E"/>
                </a:solidFill>
              </a:rPr>
              <a:t>rd</a:t>
            </a:r>
            <a:r>
              <a:rPr lang="en-US" sz="1800">
                <a:solidFill>
                  <a:srgbClr val="1E1E1E"/>
                </a:solidFill>
              </a:rPr>
              <a:t>, </a:t>
            </a:r>
            <a:r>
              <a:rPr lang="en-US" sz="1800">
                <a:solidFill>
                  <a:schemeClr val="dk1"/>
                </a:solidFill>
              </a:rPr>
              <a:t>output image matrix</a:t>
            </a:r>
            <a:endParaRPr sz="1800"/>
          </a:p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matrices – real, non-sparse numeric matrices with the same size</a:t>
            </a:r>
            <a:endParaRPr sz="1800"/>
          </a:p>
        </p:txBody>
      </p:sp>
      <p:pic>
        <p:nvPicPr>
          <p:cNvPr id="315" name="Google Shape;315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4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Combination of </a:t>
            </a:r>
            <a:r>
              <a:rPr lang="en-US" sz="3600"/>
              <a:t>I</a:t>
            </a:r>
            <a:r>
              <a:rPr lang="en-US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mages</a:t>
            </a:r>
            <a:endParaRPr sz="3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55"/>
          <p:cNvSpPr txBox="1">
            <a:spLocks noGrp="1"/>
          </p:cNvSpPr>
          <p:nvPr>
            <p:ph type="sldNum" idx="12"/>
          </p:nvPr>
        </p:nvSpPr>
        <p:spPr>
          <a:xfrm>
            <a:off x="8161025" y="6254325"/>
            <a:ext cx="3033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24" name="Google Shape;324;p55"/>
          <p:cNvSpPr txBox="1">
            <a:spLocks noGrp="1"/>
          </p:cNvSpPr>
          <p:nvPr>
            <p:ph type="body" idx="1"/>
          </p:nvPr>
        </p:nvSpPr>
        <p:spPr>
          <a:xfrm>
            <a:off x="686350" y="3072575"/>
            <a:ext cx="77781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US" sz="2400">
                <a:solidFill>
                  <a:schemeClr val="dk1"/>
                </a:solidFill>
              </a:rPr>
              <a:t>where: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i="1">
                <a:solidFill>
                  <a:schemeClr val="dk1"/>
                </a:solidFill>
              </a:rPr>
              <a:t>A</a:t>
            </a:r>
            <a:r>
              <a:rPr lang="en-US" sz="2400" i="1" baseline="-25000">
                <a:solidFill>
                  <a:schemeClr val="dk1"/>
                </a:solidFill>
              </a:rPr>
              <a:t>out</a:t>
            </a:r>
            <a:r>
              <a:rPr lang="en-US" sz="2400" i="1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</a:rPr>
              <a:t>- the output image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i="1">
                <a:solidFill>
                  <a:schemeClr val="dk1"/>
                </a:solidFill>
              </a:rPr>
              <a:t>k</a:t>
            </a:r>
            <a:r>
              <a:rPr lang="en-US" sz="2400" i="1" baseline="-25000">
                <a:solidFill>
                  <a:schemeClr val="dk1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...</a:t>
            </a:r>
            <a:r>
              <a:rPr lang="en-US" sz="2400" i="1">
                <a:solidFill>
                  <a:schemeClr val="dk1"/>
                </a:solidFill>
              </a:rPr>
              <a:t>k</a:t>
            </a:r>
            <a:r>
              <a:rPr lang="en-US" sz="2400" i="1" baseline="-250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- weights of each image,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i="1">
                <a:solidFill>
                  <a:schemeClr val="dk1"/>
                </a:solidFill>
              </a:rPr>
              <a:t>A</a:t>
            </a:r>
            <a:r>
              <a:rPr lang="en-US" sz="2400" i="1" baseline="-25000">
                <a:solidFill>
                  <a:schemeClr val="dk1"/>
                </a:solidFill>
              </a:rPr>
              <a:t>1</a:t>
            </a:r>
            <a:r>
              <a:rPr lang="en-US" sz="2400">
                <a:solidFill>
                  <a:schemeClr val="dk1"/>
                </a:solidFill>
              </a:rPr>
              <a:t>...</a:t>
            </a:r>
            <a:r>
              <a:rPr lang="en-US" sz="2400" i="1">
                <a:solidFill>
                  <a:schemeClr val="dk1"/>
                </a:solidFill>
              </a:rPr>
              <a:t>A</a:t>
            </a:r>
            <a:r>
              <a:rPr lang="en-US" sz="2400" i="1" baseline="-25000">
                <a:solidFill>
                  <a:schemeClr val="dk1"/>
                </a:solidFill>
              </a:rPr>
              <a:t>n</a:t>
            </a:r>
            <a:r>
              <a:rPr lang="en-US" sz="2400">
                <a:solidFill>
                  <a:schemeClr val="dk1"/>
                </a:solidFill>
              </a:rPr>
              <a:t> - image matrices,</a:t>
            </a:r>
            <a:endParaRPr sz="2400">
              <a:solidFill>
                <a:schemeClr val="dk1"/>
              </a:solidFill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 sz="2400" i="1">
                <a:solidFill>
                  <a:schemeClr val="dk1"/>
                </a:solidFill>
              </a:rPr>
              <a:t>k</a:t>
            </a:r>
            <a:r>
              <a:rPr lang="en-US" sz="2400" i="1" baseline="-25000">
                <a:solidFill>
                  <a:schemeClr val="dk1"/>
                </a:solidFill>
              </a:rPr>
              <a:t>0</a:t>
            </a:r>
            <a:r>
              <a:rPr lang="en-US" sz="2400">
                <a:solidFill>
                  <a:schemeClr val="dk1"/>
                </a:solidFill>
              </a:rPr>
              <a:t> - bias term (constant shift). 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US" sz="2400">
                <a:solidFill>
                  <a:schemeClr val="dk1"/>
                </a:solidFill>
              </a:rPr>
              <a:t>Output has the same size as input</a:t>
            </a:r>
            <a:endParaRPr sz="240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US" sz="2400" b="1">
                <a:solidFill>
                  <a:schemeClr val="dk1"/>
                </a:solidFill>
              </a:rPr>
              <a:t>Mind the notation!</a:t>
            </a:r>
            <a:endParaRPr sz="2400" b="1">
              <a:solidFill>
                <a:schemeClr val="dk1"/>
              </a:solidFill>
            </a:endParaRPr>
          </a:p>
        </p:txBody>
      </p:sp>
      <p:pic>
        <p:nvPicPr>
          <p:cNvPr id="325" name="Google Shape;32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100" y="2231063"/>
            <a:ext cx="7331351" cy="36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Description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operations on images: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 sz="1800"/>
          </a:p>
          <a:p>
            <a:pPr marL="334328" marR="0" lvl="0" indent="-2823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Arithmetical operations on images: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sum/convolution</a:t>
            </a:r>
            <a:endParaRPr sz="1800"/>
          </a:p>
          <a:p>
            <a:pPr marL="759714" marR="0" lvl="1" indent="-261936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Basics of background modelling (subtraction)/foreground detection</a:t>
            </a:r>
            <a:endParaRPr sz="1800"/>
          </a:p>
        </p:txBody>
      </p:sp>
      <p:pic>
        <p:nvPicPr>
          <p:cNvPr id="173" name="Google Shape;1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Weighting</a:t>
            </a: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Matrix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6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56"/>
          <p:cNvSpPr/>
          <p:nvPr/>
        </p:nvSpPr>
        <p:spPr>
          <a:xfrm>
            <a:off x="1312825" y="2143150"/>
            <a:ext cx="1528200" cy="10287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6"/>
          <p:cNvSpPr/>
          <p:nvPr/>
        </p:nvSpPr>
        <p:spPr>
          <a:xfrm>
            <a:off x="1714500" y="2353800"/>
            <a:ext cx="152400" cy="15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" name="Google Shape;335;p56"/>
          <p:cNvCxnSpPr>
            <a:endCxn id="336" idx="0"/>
          </p:cNvCxnSpPr>
          <p:nvPr/>
        </p:nvCxnSpPr>
        <p:spPr>
          <a:xfrm>
            <a:off x="1876450" y="2434775"/>
            <a:ext cx="1208400" cy="106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" name="Google Shape;336;p56"/>
          <p:cNvSpPr txBox="1"/>
          <p:nvPr/>
        </p:nvSpPr>
        <p:spPr>
          <a:xfrm>
            <a:off x="2284750" y="3495275"/>
            <a:ext cx="1600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[</a:t>
            </a:r>
            <a:r>
              <a:rPr lang="en-US" sz="2400">
                <a:solidFill>
                  <a:srgbClr val="FF0000"/>
                </a:solidFill>
              </a:rPr>
              <a:t>10</a:t>
            </a:r>
            <a:r>
              <a:rPr lang="en-US" sz="2400"/>
              <a:t>, </a:t>
            </a:r>
            <a:r>
              <a:rPr lang="en-US" sz="2400">
                <a:solidFill>
                  <a:srgbClr val="38761D"/>
                </a:solidFill>
              </a:rPr>
              <a:t>7</a:t>
            </a:r>
            <a:r>
              <a:rPr lang="en-US" sz="2400"/>
              <a:t>, </a:t>
            </a:r>
            <a:r>
              <a:rPr lang="en-US" sz="2400">
                <a:solidFill>
                  <a:srgbClr val="1155CC"/>
                </a:solidFill>
              </a:rPr>
              <a:t>72</a:t>
            </a:r>
            <a:r>
              <a:rPr lang="en-US" sz="2400"/>
              <a:t>]</a:t>
            </a:r>
            <a:endParaRPr sz="2400"/>
          </a:p>
        </p:txBody>
      </p:sp>
      <p:pic>
        <p:nvPicPr>
          <p:cNvPr id="337" name="Google Shape;33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525" y="2648225"/>
            <a:ext cx="1158933" cy="1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6"/>
          <p:cNvSpPr txBox="1"/>
          <p:nvPr/>
        </p:nvSpPr>
        <p:spPr>
          <a:xfrm>
            <a:off x="6267688" y="1974650"/>
            <a:ext cx="25026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Weighting Matrix</a:t>
            </a:r>
            <a:endParaRPr sz="2400"/>
          </a:p>
        </p:txBody>
      </p:sp>
      <p:sp>
        <p:nvSpPr>
          <p:cNvPr id="339" name="Google Shape;339;p56"/>
          <p:cNvSpPr/>
          <p:nvPr/>
        </p:nvSpPr>
        <p:spPr>
          <a:xfrm>
            <a:off x="4473900" y="4390300"/>
            <a:ext cx="880500" cy="8805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</a:t>
            </a:r>
            <a:endParaRPr sz="3000"/>
          </a:p>
        </p:txBody>
      </p:sp>
      <p:cxnSp>
        <p:nvCxnSpPr>
          <p:cNvPr id="340" name="Google Shape;340;p56"/>
          <p:cNvCxnSpPr>
            <a:stCxn id="336" idx="2"/>
            <a:endCxn id="339" idx="1"/>
          </p:cNvCxnSpPr>
          <p:nvPr/>
        </p:nvCxnSpPr>
        <p:spPr>
          <a:xfrm>
            <a:off x="3084850" y="4028675"/>
            <a:ext cx="1518000" cy="490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1" name="Google Shape;341;p56"/>
          <p:cNvCxnSpPr>
            <a:stCxn id="337" idx="2"/>
            <a:endCxn id="339" idx="7"/>
          </p:cNvCxnSpPr>
          <p:nvPr/>
        </p:nvCxnSpPr>
        <p:spPr>
          <a:xfrm flipH="1">
            <a:off x="5225492" y="3928775"/>
            <a:ext cx="2293500" cy="59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2" name="Google Shape;342;p56"/>
          <p:cNvSpPr txBox="1"/>
          <p:nvPr/>
        </p:nvSpPr>
        <p:spPr>
          <a:xfrm>
            <a:off x="4404000" y="5769850"/>
            <a:ext cx="1020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15.05</a:t>
            </a:r>
            <a:endParaRPr sz="2400"/>
          </a:p>
        </p:txBody>
      </p:sp>
      <p:cxnSp>
        <p:nvCxnSpPr>
          <p:cNvPr id="343" name="Google Shape;343;p56"/>
          <p:cNvCxnSpPr>
            <a:stCxn id="339" idx="4"/>
            <a:endCxn id="342" idx="0"/>
          </p:cNvCxnSpPr>
          <p:nvPr/>
        </p:nvCxnSpPr>
        <p:spPr>
          <a:xfrm>
            <a:off x="4914150" y="5270800"/>
            <a:ext cx="0" cy="49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Weighting</a:t>
            </a: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Matrix </a:t>
            </a:r>
            <a:r>
              <a:rPr lang="en-US"/>
              <a:t>cont.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7"/>
          <p:cNvSpPr txBox="1">
            <a:spLocks noGrp="1"/>
          </p:cNvSpPr>
          <p:nvPr>
            <p:ph type="body" idx="1"/>
          </p:nvPr>
        </p:nvSpPr>
        <p:spPr>
          <a:xfrm>
            <a:off x="6863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1165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Linear combination of colour channels</a:t>
            </a:r>
            <a:endParaRPr sz="1800"/>
          </a:p>
          <a:p>
            <a:pPr marL="334328" marR="0" lvl="0" indent="-31165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Computing linear combination of:</a:t>
            </a:r>
            <a:endParaRPr sz="1800"/>
          </a:p>
          <a:p>
            <a:pPr marL="759714" marR="0" lvl="1" indent="-29127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Rows of weighting matrix, with</a:t>
            </a:r>
            <a:endParaRPr sz="1800"/>
          </a:p>
          <a:p>
            <a:pPr marL="759714" marR="0" lvl="1" indent="-29127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Colour channels of image matrix</a:t>
            </a:r>
            <a:endParaRPr sz="1800"/>
          </a:p>
        </p:txBody>
      </p:sp>
      <p:pic>
        <p:nvPicPr>
          <p:cNvPr id="350" name="Google Shape;350;p5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3412" t="9830" r="6301" b="10633"/>
          <a:stretch/>
        </p:blipFill>
        <p:spPr>
          <a:xfrm>
            <a:off x="1802700" y="4555025"/>
            <a:ext cx="5538600" cy="21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7"/>
          <p:cNvSpPr txBox="1">
            <a:spLocks noGrp="1"/>
          </p:cNvSpPr>
          <p:nvPr>
            <p:ph type="body" idx="1"/>
          </p:nvPr>
        </p:nvSpPr>
        <p:spPr>
          <a:xfrm>
            <a:off x="50541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lvl="0" indent="-31165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>
                <a:solidFill>
                  <a:schemeClr val="dk1"/>
                </a:solidFill>
              </a:rPr>
              <a:t>Possibly adding corresponding constant value to each combination</a:t>
            </a:r>
            <a:endParaRPr sz="1800">
              <a:solidFill>
                <a:schemeClr val="dk1"/>
              </a:solidFill>
            </a:endParaRPr>
          </a:p>
          <a:p>
            <a:pPr marL="334327" lvl="0" indent="-311658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>
                <a:solidFill>
                  <a:schemeClr val="dk1"/>
                </a:solidFill>
              </a:rPr>
              <a:t>Output data size – same as input data size</a:t>
            </a:r>
            <a:endParaRPr sz="2388">
              <a:solidFill>
                <a:srgbClr val="1E1E1E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Averaging</a:t>
            </a:r>
            <a:b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(Smoothing)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an approximating function: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Attempting to capture important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lang="en-US" sz="1800" b="0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data, while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Leaving out:</a:t>
            </a:r>
            <a:endParaRPr sz="1800"/>
          </a:p>
          <a:p>
            <a:pPr marL="1189177" marR="0" lvl="2" indent="-25893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Noise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</a:t>
            </a:r>
            <a:endParaRPr sz="1800"/>
          </a:p>
          <a:p>
            <a:pPr marL="1189177" marR="0" lvl="2" indent="-258937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fine-scale structures/rapid phenomena</a:t>
            </a:r>
            <a:endParaRPr sz="1800"/>
          </a:p>
          <a:p>
            <a:pPr marL="334328" marR="0" lvl="0" indent="-29699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Pixels modified so: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FF0000"/>
                </a:solidFill>
              </a:rPr>
              <a:t>Isolated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pixels (presumably because of noise) reduced, and</a:t>
            </a:r>
            <a:endParaRPr sz="1800"/>
          </a:p>
          <a:p>
            <a:pPr marL="759714" marR="0" lvl="1" indent="-27660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Pixels sligh</a:t>
            </a:r>
            <a:r>
              <a:rPr lang="en-US" sz="1800"/>
              <a:t>tly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darker</a:t>
            </a:r>
            <a:r>
              <a:rPr lang="en-US" sz="1800"/>
              <a:t> (or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brighter</a:t>
            </a:r>
            <a:r>
              <a:rPr lang="en-US" sz="1800"/>
              <a:t>)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than adjacent pixels made brighter</a:t>
            </a:r>
            <a:r>
              <a:rPr lang="en-US" sz="1800"/>
              <a:t> (or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darker) leading to a smoother image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8"/>
          <p:cNvSpPr txBox="1">
            <a:spLocks noGrp="1"/>
          </p:cNvSpPr>
          <p:nvPr>
            <p:ph type="sldNum" idx="12"/>
          </p:nvPr>
        </p:nvSpPr>
        <p:spPr>
          <a:xfrm>
            <a:off x="8129800" y="6254325"/>
            <a:ext cx="3345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Weighted Sum/Convolution</a:t>
            </a:r>
            <a:endParaRPr/>
          </a:p>
        </p:txBody>
      </p:sp>
      <p:sp>
        <p:nvSpPr>
          <p:cNvPr id="367" name="Google Shape;367;p59"/>
          <p:cNvSpPr txBox="1">
            <a:spLocks noGrp="1"/>
          </p:cNvSpPr>
          <p:nvPr>
            <p:ph type="body" idx="1"/>
          </p:nvPr>
        </p:nvSpPr>
        <p:spPr>
          <a:xfrm>
            <a:off x="686350" y="1823775"/>
            <a:ext cx="5085000" cy="4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327" lvl="0" indent="-30968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000"/>
              <a:buChar char="»"/>
            </a:pPr>
            <a:r>
              <a:rPr lang="en-US" sz="2000" b="1">
                <a:solidFill>
                  <a:srgbClr val="1E1E1E"/>
                </a:solidFill>
              </a:rPr>
              <a:t>A digital counterpart of the mathematical operation </a:t>
            </a:r>
            <a:r>
              <a:rPr lang="en-US" sz="2000">
                <a:solidFill>
                  <a:srgbClr val="1E1E1E"/>
                </a:solidFill>
              </a:rPr>
              <a:t>(that you have learned during the Signals Theory course)</a:t>
            </a:r>
            <a:endParaRPr sz="2000">
              <a:solidFill>
                <a:srgbClr val="1E1E1E"/>
              </a:solidFill>
            </a:endParaRPr>
          </a:p>
          <a:p>
            <a:pPr marL="334327" lvl="0" indent="-30968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000"/>
              <a:buChar char="»"/>
            </a:pPr>
            <a:r>
              <a:rPr lang="en-US" sz="2000">
                <a:solidFill>
                  <a:srgbClr val="1E1E1E"/>
                </a:solidFill>
              </a:rPr>
              <a:t>An</a:t>
            </a:r>
            <a:r>
              <a:rPr lang="en-US" sz="2000" b="1">
                <a:solidFill>
                  <a:srgbClr val="1E1E1E"/>
                </a:solidFill>
              </a:rPr>
              <a:t> input image </a:t>
            </a:r>
            <a:r>
              <a:rPr lang="en-US" sz="2000">
                <a:solidFill>
                  <a:srgbClr val="1E1E1E"/>
                </a:solidFill>
              </a:rPr>
              <a:t>is</a:t>
            </a:r>
            <a:r>
              <a:rPr lang="en-US" sz="2000" b="1">
                <a:solidFill>
                  <a:srgbClr val="1E1E1E"/>
                </a:solidFill>
              </a:rPr>
              <a:t> convolved </a:t>
            </a:r>
            <a:r>
              <a:rPr lang="en-US" sz="2000">
                <a:solidFill>
                  <a:srgbClr val="1E1E1E"/>
                </a:solidFill>
              </a:rPr>
              <a:t>with a </a:t>
            </a:r>
            <a:r>
              <a:rPr lang="en-US" sz="2000" b="1">
                <a:solidFill>
                  <a:srgbClr val="1E1E1E"/>
                </a:solidFill>
              </a:rPr>
              <a:t>kernel</a:t>
            </a:r>
            <a:endParaRPr sz="2000">
              <a:solidFill>
                <a:schemeClr val="dk1"/>
              </a:solidFill>
            </a:endParaRPr>
          </a:p>
          <a:p>
            <a:pPr marL="334327" lvl="0" indent="-309689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</a:pPr>
            <a:r>
              <a:rPr lang="en-US" sz="2000">
                <a:solidFill>
                  <a:schemeClr val="dk1"/>
                </a:solidFill>
              </a:rPr>
              <a:t>Application: blurring</a:t>
            </a:r>
            <a:endParaRPr sz="2000">
              <a:solidFill>
                <a:schemeClr val="dk1"/>
              </a:solidFill>
            </a:endParaRPr>
          </a:p>
          <a:p>
            <a:pPr marL="334327" lvl="0" indent="-309689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Char char="»"/>
            </a:pPr>
            <a:r>
              <a:rPr lang="en-US" sz="2000">
                <a:solidFill>
                  <a:schemeClr val="dk1"/>
                </a:solidFill>
              </a:rPr>
              <a:t>Example: </a:t>
            </a:r>
            <a:r>
              <a:rPr lang="en-US" sz="2000" b="1">
                <a:solidFill>
                  <a:srgbClr val="1E1E1E"/>
                </a:solidFill>
              </a:rPr>
              <a:t>Gaussian blur</a:t>
            </a:r>
            <a:r>
              <a:rPr lang="en-US" sz="2000" b="1">
                <a:solidFill>
                  <a:schemeClr val="accent2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used in order to obtain a smoother grayscale digital image of </a:t>
            </a:r>
            <a:r>
              <a:rPr lang="en-US" sz="2000" b="1">
                <a:solidFill>
                  <a:srgbClr val="1E1E1E"/>
                </a:solidFill>
              </a:rPr>
              <a:t>halftone</a:t>
            </a:r>
            <a:r>
              <a:rPr lang="en-US" sz="2000">
                <a:solidFill>
                  <a:srgbClr val="1E1E1E"/>
                </a:solidFill>
              </a:rPr>
              <a:t> </a:t>
            </a:r>
            <a:r>
              <a:rPr lang="en-US" sz="2000">
                <a:solidFill>
                  <a:schemeClr val="dk1"/>
                </a:solidFill>
              </a:rPr>
              <a:t>print</a:t>
            </a:r>
            <a:endParaRPr sz="2000"/>
          </a:p>
        </p:txBody>
      </p:sp>
      <p:sp>
        <p:nvSpPr>
          <p:cNvPr id="368" name="Google Shape;368;p59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69" name="Google Shape;369;p5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71238" y="1982163"/>
            <a:ext cx="2693100" cy="41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Basics of Background Modelling (Subtraction) / Foreground Detection</a:t>
            </a:r>
            <a:endParaRPr sz="32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60"/>
          <p:cNvSpPr txBox="1">
            <a:spLocks noGrp="1"/>
          </p:cNvSpPr>
          <p:nvPr>
            <p:ph type="body" idx="1"/>
          </p:nvPr>
        </p:nvSpPr>
        <p:spPr>
          <a:xfrm>
            <a:off x="6863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marR="0" lvl="0" indent="-320421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 extracting </a:t>
            </a:r>
            <a:r>
              <a:rPr lang="en-US" sz="2400"/>
              <a:t>image</a:t>
            </a: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foreground for further processing (object recognition etc.)</a:t>
            </a:r>
            <a:endParaRPr sz="2400"/>
          </a:p>
        </p:txBody>
      </p:sp>
      <p:pic>
        <p:nvPicPr>
          <p:cNvPr id="377" name="Google Shape;377;p6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18408" y="4162882"/>
            <a:ext cx="6307200" cy="2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 txBox="1"/>
          <p:nvPr/>
        </p:nvSpPr>
        <p:spPr>
          <a:xfrm>
            <a:off x="81339" y="6598749"/>
            <a:ext cx="8850600" cy="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“Background foreground” by Hgallego – Own work. Licensed under CC BY-SA 3.0 via Commons – </a:t>
            </a:r>
            <a:r>
              <a:rPr lang="en-US" sz="600" b="0" i="0" u="sng" strike="noStrike" cap="none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https://commons.wikimedia.org/wiki/File:Background_foreground.tiff#/media/File:Background_foreground.tiff</a:t>
            </a:r>
            <a:endParaRPr sz="600" b="0" i="0" u="sng" strike="noStrike" cap="non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9" name="Google Shape;379;p60"/>
          <p:cNvSpPr txBox="1">
            <a:spLocks noGrp="1"/>
          </p:cNvSpPr>
          <p:nvPr>
            <p:ph type="sldNum" idx="12"/>
          </p:nvPr>
        </p:nvSpPr>
        <p:spPr>
          <a:xfrm>
            <a:off x="8169516" y="6254325"/>
            <a:ext cx="9744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60"/>
          <p:cNvSpPr txBox="1">
            <a:spLocks noGrp="1"/>
          </p:cNvSpPr>
          <p:nvPr>
            <p:ph type="body" idx="1"/>
          </p:nvPr>
        </p:nvSpPr>
        <p:spPr>
          <a:xfrm>
            <a:off x="5054150" y="1982478"/>
            <a:ext cx="3823200" cy="21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lvl="0" indent="-25292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»"/>
            </a:pPr>
            <a:r>
              <a:rPr lang="en-US" sz="2400">
                <a:solidFill>
                  <a:schemeClr val="dk1"/>
                </a:solidFill>
              </a:rPr>
              <a:t>One of the major </a:t>
            </a:r>
            <a:r>
              <a:rPr lang="en-US" sz="2400" b="1">
                <a:solidFill>
                  <a:srgbClr val="1E1E1E"/>
                </a:solidFill>
              </a:rPr>
              <a:t>image processing</a:t>
            </a:r>
            <a:r>
              <a:rPr lang="en-US" sz="2400">
                <a:solidFill>
                  <a:schemeClr val="dk1"/>
                </a:solidFill>
              </a:rPr>
              <a:t>/</a:t>
            </a:r>
            <a:r>
              <a:rPr lang="en-US" sz="2400" b="1">
                <a:solidFill>
                  <a:schemeClr val="dk1"/>
                </a:solidFill>
              </a:rPr>
              <a:t>c</a:t>
            </a:r>
            <a:r>
              <a:rPr lang="en-US" sz="2400" b="1">
                <a:solidFill>
                  <a:srgbClr val="1E1E1E"/>
                </a:solidFill>
              </a:rPr>
              <a:t>omputer vision </a:t>
            </a:r>
            <a:r>
              <a:rPr lang="en-US" sz="2400">
                <a:solidFill>
                  <a:schemeClr val="dk1"/>
                </a:solidFill>
              </a:rPr>
              <a:t>tasks aiming at </a:t>
            </a:r>
            <a:r>
              <a:rPr lang="en-US" sz="2400" b="1">
                <a:solidFill>
                  <a:srgbClr val="1E1E1E"/>
                </a:solidFill>
              </a:rPr>
              <a:t>detection of changes in an image sequence</a:t>
            </a:r>
            <a:endParaRPr sz="2388">
              <a:solidFill>
                <a:srgbClr val="1E1E1E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</p:spPr>
        <p:txBody>
          <a:bodyPr spcFirstLastPara="1" wrap="square" lIns="79850" tIns="79850" rIns="79850" bIns="79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386" name="Google Shape;386;p61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</p:spPr>
        <p:txBody>
          <a:bodyPr spcFirstLastPara="1" wrap="square" lIns="79850" tIns="79850" rIns="79850" bIns="7985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spcFirstLastPara="1" wrap="square" lIns="45525" tIns="45525" rIns="45525" bIns="455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9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Operations</a:t>
            </a:r>
            <a:b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Images</a:t>
            </a:r>
            <a:endParaRPr sz="513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</a:pPr>
            <a:endParaRPr sz="2055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Bit Block Transfer (Bit Blit)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0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2632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Computer graphics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 in which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several bitmaps</a:t>
            </a:r>
            <a:r>
              <a:rPr lang="en-US" sz="1800" i="0" u="none" strike="noStrike" cap="none">
                <a:solidFill>
                  <a:srgbClr val="1E1E1E"/>
                </a:solidFill>
              </a:rPr>
              <a:t> are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combined into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Boolean function</a:t>
            </a:r>
            <a:endParaRPr sz="1800"/>
          </a:p>
          <a:p>
            <a:pPr marL="334328" marR="0" lvl="0" indent="-326326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 involving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2+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bitmaps:</a:t>
            </a:r>
            <a:endParaRPr sz="1800"/>
          </a:p>
          <a:p>
            <a:pPr marL="914400" marR="0" lvl="1" indent="-449199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</a:t>
            </a:r>
            <a:endParaRPr sz="1800"/>
          </a:p>
          <a:p>
            <a:pPr marL="914400" marR="0" lvl="1" indent="-449199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Destination, </a:t>
            </a:r>
            <a:endParaRPr sz="1800"/>
          </a:p>
          <a:p>
            <a:pPr marL="914400" marR="0" lvl="1" indent="-449199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Mask (possibly) </a:t>
            </a:r>
            <a:endParaRPr sz="1800"/>
          </a:p>
          <a:p>
            <a:pPr marL="914400" marR="0" lvl="1" indent="-449199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Stencil (sometimes)</a:t>
            </a:r>
            <a:endParaRPr sz="1800"/>
          </a:p>
          <a:p>
            <a:pPr marL="334328" marR="0" lvl="0" indent="-326326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Pixels of each combined bitwise according to a specified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raster operation (ROP)</a:t>
            </a:r>
            <a:endParaRPr sz="1800"/>
          </a:p>
        </p:txBody>
      </p:sp>
      <p:sp>
        <p:nvSpPr>
          <p:cNvPr id="189" name="Google Shape;189;p40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2632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then written to the destination</a:t>
            </a:r>
            <a:endParaRPr sz="1800"/>
          </a:p>
          <a:p>
            <a:pPr marL="334328" marR="0" lvl="0" indent="-32956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»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ROP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essentially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formula</a:t>
            </a:r>
            <a:endParaRPr sz="1800"/>
          </a:p>
          <a:p>
            <a:pPr marL="334328" marR="0" lvl="0" indent="-326326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obvious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ROP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overwriting destination with source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26326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</a:t>
            </a: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ROPs</a:t>
            </a:r>
            <a:r>
              <a:rPr lang="en-US"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may involve:</a:t>
            </a:r>
            <a:endParaRPr sz="1800"/>
          </a:p>
          <a:p>
            <a:pPr marL="759714" marR="0" lvl="1" indent="-30918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1800"/>
          </a:p>
          <a:p>
            <a:pPr marL="759714" marR="0" lvl="1" indent="-30918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00"/>
          </a:p>
          <a:p>
            <a:pPr marL="759714" marR="0" lvl="1" indent="-30918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XOR</a:t>
            </a:r>
            <a:endParaRPr sz="1800"/>
          </a:p>
          <a:p>
            <a:pPr marL="759714" marR="0" lvl="1" indent="-30918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Arial"/>
              <a:buChar char="–"/>
            </a:pPr>
            <a:r>
              <a:rPr lang="en-US" sz="1800" b="1" i="0" u="none" strike="noStrike" cap="non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endParaRPr sz="1800"/>
          </a:p>
        </p:txBody>
      </p:sp>
      <p:sp>
        <p:nvSpPr>
          <p:cNvPr id="190" name="Google Shape;190;p4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00200"/>
            <a:ext cx="3305175" cy="1092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6" name="Google Shape;19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9200" y="1600200"/>
            <a:ext cx="3305175" cy="1093788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pic>
      <p:pic>
        <p:nvPicPr>
          <p:cNvPr id="197" name="Google Shape;197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2905125"/>
            <a:ext cx="3305175" cy="10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200" y="4114800"/>
            <a:ext cx="3305175" cy="109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8200" y="5334000"/>
            <a:ext cx="3305175" cy="109378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1"/>
          <p:cNvSpPr txBox="1"/>
          <p:nvPr/>
        </p:nvSpPr>
        <p:spPr>
          <a:xfrm>
            <a:off x="4264800" y="1931988"/>
            <a:ext cx="507900" cy="4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1"/>
          <p:cNvSpPr txBox="1"/>
          <p:nvPr/>
        </p:nvSpPr>
        <p:spPr>
          <a:xfrm>
            <a:off x="8534400" y="1931988"/>
            <a:ext cx="50800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4191000" y="3235325"/>
            <a:ext cx="13462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NOT(a)</a:t>
            </a: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1"/>
          <p:cNvSpPr txBox="1"/>
          <p:nvPr/>
        </p:nvSpPr>
        <p:spPr>
          <a:xfrm>
            <a:off x="4343400" y="4446588"/>
            <a:ext cx="119380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. b</a:t>
            </a: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41"/>
          <p:cNvSpPr txBox="1"/>
          <p:nvPr/>
        </p:nvSpPr>
        <p:spPr>
          <a:xfrm>
            <a:off x="4432300" y="5665788"/>
            <a:ext cx="1193800" cy="43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+ b</a:t>
            </a: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Logical Operations</a:t>
            </a:r>
            <a:endParaRPr sz="428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6137450" y="4664700"/>
            <a:ext cx="27021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Black pixels represent binary 0 (false state)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Masks (1/2)</a:t>
            </a:r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686350" y="1982475"/>
            <a:ext cx="7158600" cy="4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327" lvl="0" indent="-3557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>
                <a:solidFill>
                  <a:schemeClr val="dk1"/>
                </a:solidFill>
              </a:rPr>
              <a:t>When a given image is intended to be placed over a background, transparent areas can be specified with a binary mask</a:t>
            </a:r>
            <a:endParaRPr sz="1800">
              <a:solidFill>
                <a:schemeClr val="dk1"/>
              </a:solidFill>
            </a:endParaRPr>
          </a:p>
          <a:p>
            <a:pPr marL="334327" lvl="0" indent="-355727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>
                <a:solidFill>
                  <a:schemeClr val="dk1"/>
                </a:solidFill>
              </a:rPr>
              <a:t>This way, for each intended image – </a:t>
            </a:r>
            <a:r>
              <a:rPr lang="en-US" sz="1800" b="1">
                <a:solidFill>
                  <a:srgbClr val="1E1E1E"/>
                </a:solidFill>
              </a:rPr>
              <a:t>2</a:t>
            </a:r>
            <a:r>
              <a:rPr lang="en-US" sz="1800">
                <a:solidFill>
                  <a:srgbClr val="1E1E1E"/>
                </a:solidFill>
              </a:rPr>
              <a:t> </a:t>
            </a:r>
            <a:r>
              <a:rPr lang="en-US" sz="1800" b="1">
                <a:solidFill>
                  <a:srgbClr val="1E1E1E"/>
                </a:solidFill>
              </a:rPr>
              <a:t>bitmaps </a:t>
            </a:r>
            <a:r>
              <a:rPr lang="en-US" sz="1800">
                <a:solidFill>
                  <a:srgbClr val="1E1E1E"/>
                </a:solidFill>
              </a:rPr>
              <a:t>are needed</a:t>
            </a:r>
            <a:r>
              <a:rPr lang="en-US" sz="1800">
                <a:solidFill>
                  <a:schemeClr val="dk1"/>
                </a:solidFill>
              </a:rPr>
              <a:t>:</a:t>
            </a:r>
            <a:endParaRPr sz="1800">
              <a:solidFill>
                <a:schemeClr val="dk1"/>
              </a:solidFill>
            </a:endParaRPr>
          </a:p>
          <a:p>
            <a:pPr marL="914400" lvl="1" indent="-478599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Original image, in which unused areas have </a:t>
            </a:r>
            <a:r>
              <a:rPr lang="en-US" sz="1800" b="1">
                <a:solidFill>
                  <a:srgbClr val="1E1E1E"/>
                </a:solidFill>
              </a:rPr>
              <a:t>pixel</a:t>
            </a:r>
            <a:r>
              <a:rPr lang="en-US" sz="1800">
                <a:solidFill>
                  <a:srgbClr val="1E1E1E"/>
                </a:solidFill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value set to </a:t>
            </a:r>
            <a:r>
              <a:rPr lang="en-US" sz="1800" b="1">
                <a:solidFill>
                  <a:srgbClr val="1E1E1E"/>
                </a:solidFill>
              </a:rPr>
              <a:t>0 </a:t>
            </a:r>
            <a:r>
              <a:rPr lang="en-US" sz="1800">
                <a:solidFill>
                  <a:srgbClr val="1E1E1E"/>
                </a:solidFill>
              </a:rPr>
              <a:t>(all channels)</a:t>
            </a:r>
            <a:endParaRPr sz="1800">
              <a:solidFill>
                <a:schemeClr val="dk1"/>
              </a:solidFill>
            </a:endParaRPr>
          </a:p>
          <a:p>
            <a:pPr marL="914400" lvl="1" indent="-478599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>
                <a:solidFill>
                  <a:schemeClr val="dk1"/>
                </a:solidFill>
              </a:rPr>
              <a:t>Additional mask, in which:</a:t>
            </a:r>
            <a:endParaRPr sz="1800">
              <a:solidFill>
                <a:schemeClr val="dk1"/>
              </a:solidFill>
            </a:endParaRPr>
          </a:p>
          <a:p>
            <a:pPr marL="1314450" lvl="2" indent="-478599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Areas where the original image is to be placed have all pixels set to </a:t>
            </a:r>
            <a:r>
              <a:rPr lang="en-US" sz="1800" b="1">
                <a:solidFill>
                  <a:schemeClr val="dk1"/>
                </a:solidFill>
              </a:rPr>
              <a:t>0 </a:t>
            </a:r>
            <a:r>
              <a:rPr lang="en-US" sz="1800">
                <a:solidFill>
                  <a:srgbClr val="1E1E1E"/>
                </a:solidFill>
              </a:rPr>
              <a:t>(all channels)</a:t>
            </a:r>
            <a:endParaRPr sz="1800">
              <a:solidFill>
                <a:schemeClr val="dk1"/>
              </a:solidFill>
            </a:endParaRPr>
          </a:p>
          <a:p>
            <a:pPr marL="1314450" lvl="2" indent="-478599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Surrounding areas have all pixels set to </a:t>
            </a:r>
            <a:r>
              <a:rPr lang="en-US" sz="1800" b="1">
                <a:solidFill>
                  <a:srgbClr val="1E1E1E"/>
                </a:solidFill>
              </a:rPr>
              <a:t>1 </a:t>
            </a:r>
            <a:r>
              <a:rPr lang="en-US" sz="1800">
                <a:solidFill>
                  <a:srgbClr val="1E1E1E"/>
                </a:solidFill>
              </a:rPr>
              <a:t>(all channels)</a:t>
            </a:r>
            <a:endParaRPr sz="1800">
              <a:solidFill>
                <a:schemeClr val="dk1"/>
              </a:solidFill>
            </a:endParaRPr>
          </a:p>
          <a:p>
            <a:pPr marL="334327" lvl="0" indent="-355727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>
                <a:solidFill>
                  <a:schemeClr val="dk1"/>
                </a:solidFill>
              </a:rPr>
              <a:t>In sample at right:</a:t>
            </a:r>
            <a:endParaRPr sz="1800">
              <a:solidFill>
                <a:schemeClr val="dk1"/>
              </a:solidFill>
            </a:endParaRPr>
          </a:p>
          <a:p>
            <a:pPr marL="759714" lvl="1" indent="-335342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Black pixels having </a:t>
            </a:r>
            <a:r>
              <a:rPr lang="en-US" sz="1800" b="1">
                <a:solidFill>
                  <a:srgbClr val="1E1E1E"/>
                </a:solidFill>
              </a:rPr>
              <a:t>all-0</a:t>
            </a:r>
            <a:r>
              <a:rPr lang="en-US" sz="1800">
                <a:solidFill>
                  <a:schemeClr val="dk1"/>
                </a:solidFill>
              </a:rPr>
              <a:t> bits</a:t>
            </a:r>
            <a:endParaRPr sz="1800">
              <a:solidFill>
                <a:schemeClr val="dk1"/>
              </a:solidFill>
            </a:endParaRPr>
          </a:p>
          <a:p>
            <a:pPr marL="759714" lvl="1" indent="-335342" algn="l" rtl="0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White pixels having </a:t>
            </a:r>
            <a:r>
              <a:rPr lang="en-US" sz="1800" b="1">
                <a:solidFill>
                  <a:srgbClr val="1E1E1E"/>
                </a:solidFill>
              </a:rPr>
              <a:t>all-1</a:t>
            </a:r>
            <a:r>
              <a:rPr lang="en-US" sz="1800">
                <a:solidFill>
                  <a:schemeClr val="dk1"/>
                </a:solidFill>
              </a:rPr>
              <a:t> bits</a:t>
            </a:r>
            <a:endParaRPr sz="1800"/>
          </a:p>
        </p:txBody>
      </p:sp>
      <p:sp>
        <p:nvSpPr>
          <p:cNvPr id="216" name="Google Shape;216;p4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17" name="Google Shape;2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979" y="3577369"/>
            <a:ext cx="619475" cy="92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Masks (2/2)</a:t>
            </a: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body" idx="1"/>
          </p:nvPr>
        </p:nvSpPr>
        <p:spPr>
          <a:xfrm>
            <a:off x="686350" y="1982475"/>
            <a:ext cx="7483200" cy="41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010" lvl="0" indent="-355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 dirty="0">
                <a:solidFill>
                  <a:schemeClr val="dk1"/>
                </a:solidFill>
              </a:rPr>
              <a:t>To put an image over a background:</a:t>
            </a:r>
          </a:p>
          <a:p>
            <a:pPr marL="914400" lvl="1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Mask background pixels with an image mask at desired coordinates using </a:t>
            </a:r>
            <a:r>
              <a:rPr lang="en-US" sz="1800" b="1" dirty="0">
                <a:solidFill>
                  <a:srgbClr val="1E1E1E"/>
                </a:solidFill>
              </a:rPr>
              <a:t>bitwise AND </a:t>
            </a:r>
            <a:r>
              <a:rPr lang="en-US" sz="1800" dirty="0">
                <a:solidFill>
                  <a:schemeClr val="dk1"/>
                </a:solidFill>
              </a:rPr>
              <a:t>operation:</a:t>
            </a:r>
            <a:endParaRPr sz="1800" dirty="0">
              <a:solidFill>
                <a:schemeClr val="dk1"/>
              </a:solidFill>
            </a:endParaRPr>
          </a:p>
          <a:p>
            <a:pPr marL="1314450" lvl="2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Preserve background pixels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of transparent areas (white pixels)</a:t>
            </a:r>
            <a:endParaRPr sz="1800" dirty="0">
              <a:solidFill>
                <a:schemeClr val="dk1"/>
              </a:solidFill>
            </a:endParaRPr>
          </a:p>
          <a:p>
            <a:pPr marL="1314450" lvl="2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Set to </a:t>
            </a:r>
            <a:r>
              <a:rPr lang="en-US" sz="1800" b="1" dirty="0">
                <a:solidFill>
                  <a:srgbClr val="1E1E1E"/>
                </a:solidFill>
              </a:rPr>
              <a:t>0 </a:t>
            </a:r>
            <a:r>
              <a:rPr lang="en-US" sz="1800" dirty="0">
                <a:solidFill>
                  <a:srgbClr val="1E1E1E"/>
                </a:solidFill>
              </a:rPr>
              <a:t>all </a:t>
            </a:r>
            <a:r>
              <a:rPr lang="en-US" sz="1800" dirty="0">
                <a:solidFill>
                  <a:schemeClr val="dk1"/>
                </a:solidFill>
              </a:rPr>
              <a:t>pixels to be obscured by the 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overlapped image</a:t>
            </a:r>
            <a:endParaRPr sz="1800" dirty="0">
              <a:solidFill>
                <a:schemeClr val="dk1"/>
              </a:solidFill>
            </a:endParaRPr>
          </a:p>
          <a:p>
            <a:pPr marL="914400" lvl="1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 sz="1800" dirty="0">
                <a:solidFill>
                  <a:schemeClr val="dk1"/>
                </a:solidFill>
              </a:rPr>
              <a:t>Render the selected image pixels by 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combining them with background pixels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using </a:t>
            </a:r>
            <a:r>
              <a:rPr lang="en-US" sz="1800" b="1" dirty="0">
                <a:solidFill>
                  <a:srgbClr val="1E1E1E"/>
                </a:solidFill>
              </a:rPr>
              <a:t>bitwise OR </a:t>
            </a:r>
            <a:r>
              <a:rPr lang="en-US" sz="1800" dirty="0">
                <a:solidFill>
                  <a:schemeClr val="dk1"/>
                </a:solidFill>
              </a:rPr>
              <a:t>operation:</a:t>
            </a:r>
            <a:endParaRPr sz="1800" dirty="0">
              <a:solidFill>
                <a:schemeClr val="dk1"/>
              </a:solidFill>
            </a:endParaRPr>
          </a:p>
          <a:p>
            <a:pPr marL="1314450" lvl="2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Image pixels must be appropriately 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placed</a:t>
            </a:r>
            <a:endParaRPr sz="1800" dirty="0">
              <a:solidFill>
                <a:schemeClr val="dk1"/>
              </a:solidFill>
            </a:endParaRPr>
          </a:p>
          <a:p>
            <a:pPr marL="1314450" lvl="2" indent="-535305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Rendering keeps surrounding pixels of </a:t>
            </a:r>
            <a:br>
              <a:rPr lang="en-US" sz="1800" dirty="0"/>
            </a:br>
            <a:r>
              <a:rPr lang="en-US" sz="1800" dirty="0">
                <a:solidFill>
                  <a:schemeClr val="dk1"/>
                </a:solidFill>
              </a:rPr>
              <a:t>the background preserved</a:t>
            </a:r>
            <a:endParaRPr sz="1800" dirty="0">
              <a:solidFill>
                <a:schemeClr val="dk1"/>
              </a:solidFill>
            </a:endParaRPr>
          </a:p>
          <a:p>
            <a:pPr marL="334010" lvl="0" indent="-355600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</a:pPr>
            <a:r>
              <a:rPr lang="en-US" sz="1800" dirty="0">
                <a:solidFill>
                  <a:schemeClr val="dk1"/>
                </a:solidFill>
              </a:rPr>
              <a:t>Result: a perfect compound of the image and the background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225" name="Google Shape;225;p4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0800" y="2784638"/>
            <a:ext cx="27432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marR="0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The simplest method of image segmentation</a:t>
            </a:r>
            <a:endParaRPr sz="1800">
              <a:solidFill>
                <a:schemeClr val="dk1"/>
              </a:solidFill>
            </a:endParaRPr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A grayscale image can be converted into binary one</a:t>
            </a:r>
            <a:endParaRPr sz="1800">
              <a:solidFill>
                <a:schemeClr val="dk1"/>
              </a:solidFill>
            </a:endParaRPr>
          </a:p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Simplest thresholding methods – replace each pixel in image with:</a:t>
            </a:r>
            <a:endParaRPr sz="1800">
              <a:solidFill>
                <a:schemeClr val="dk1"/>
              </a:solidFill>
            </a:endParaRPr>
          </a:p>
          <a:p>
            <a:pPr marL="759714" lvl="1" indent="-23253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Black pixel if image intensity </a:t>
            </a:r>
            <a:r>
              <a:rPr lang="en-US" sz="1800" b="1" i="1">
                <a:solidFill>
                  <a:srgbClr val="1E1E1E"/>
                </a:solidFill>
              </a:rPr>
              <a:t>I</a:t>
            </a:r>
            <a:r>
              <a:rPr lang="en-US" sz="1800" b="1" i="1" baseline="-25000">
                <a:solidFill>
                  <a:srgbClr val="1E1E1E"/>
                </a:solidFill>
              </a:rPr>
              <a:t>ij</a:t>
            </a:r>
            <a:r>
              <a:rPr lang="en-US" sz="1800">
                <a:solidFill>
                  <a:schemeClr val="dk1"/>
                </a:solidFill>
              </a:rPr>
              <a:t> (in i-th row and j-th column) less than some fixed constant </a:t>
            </a:r>
            <a:r>
              <a:rPr lang="en-US" sz="1800" b="1" i="1">
                <a:solidFill>
                  <a:srgbClr val="1E1E1E"/>
                </a:solidFill>
              </a:rPr>
              <a:t>T</a:t>
            </a:r>
            <a:endParaRPr sz="1800">
              <a:solidFill>
                <a:schemeClr val="dk1"/>
              </a:solidFill>
            </a:endParaRPr>
          </a:p>
          <a:p>
            <a:pPr marL="759714" lvl="1" indent="-23253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White pixel if image intensity greater than that constant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233" name="Google Shape;233;p4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663" y="4743275"/>
            <a:ext cx="54006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Thresholding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lvl="0" indent="-25292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»"/>
            </a:pPr>
            <a:r>
              <a:rPr lang="en-US" sz="1800">
                <a:solidFill>
                  <a:schemeClr val="dk1"/>
                </a:solidFill>
              </a:rPr>
              <a:t>An exemplary image on next slide – resulting in:</a:t>
            </a:r>
            <a:endParaRPr sz="1800">
              <a:solidFill>
                <a:schemeClr val="dk1"/>
              </a:solidFill>
            </a:endParaRPr>
          </a:p>
          <a:p>
            <a:pPr marL="759714" lvl="1" indent="-23253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Darker regions becoming completely black</a:t>
            </a:r>
            <a:endParaRPr sz="1800">
              <a:solidFill>
                <a:schemeClr val="dk1"/>
              </a:solidFill>
            </a:endParaRPr>
          </a:p>
          <a:p>
            <a:pPr marL="759714" lvl="1" indent="-23253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–"/>
            </a:pPr>
            <a:r>
              <a:rPr lang="en-US" sz="1800">
                <a:solidFill>
                  <a:schemeClr val="dk1"/>
                </a:solidFill>
              </a:rPr>
              <a:t>Lighter regions becoming completely white</a:t>
            </a:r>
            <a:endParaRPr sz="1800"/>
          </a:p>
        </p:txBody>
      </p:sp>
      <p:sp>
        <p:nvSpPr>
          <p:cNvPr id="241" name="Google Shape;241;p4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37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050" y="3947750"/>
            <a:ext cx="540067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25</Slides>
  <Notes>25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Blank Presentation - Default</vt:lpstr>
      <vt:lpstr>Blank Presentation</vt:lpstr>
      <vt:lpstr>Blank Presentation</vt:lpstr>
      <vt:lpstr>PowerPoint Presentation</vt:lpstr>
      <vt:lpstr>Class Description</vt:lpstr>
      <vt:lpstr>Logical Operations on Images</vt:lpstr>
      <vt:lpstr>Bit Block Transfer (Bit Blit)</vt:lpstr>
      <vt:lpstr>Basic Logical Operations</vt:lpstr>
      <vt:lpstr>Image Masks (1/2)</vt:lpstr>
      <vt:lpstr>Image Masks (2/2)</vt:lpstr>
      <vt:lpstr>Thresholding</vt:lpstr>
      <vt:lpstr>Thresholding</vt:lpstr>
      <vt:lpstr>Original Image and Example  of Threshold Effect Used on Image</vt:lpstr>
      <vt:lpstr>Arithmetical Operations on Images</vt:lpstr>
      <vt:lpstr>Image Arithmetic</vt:lpstr>
      <vt:lpstr>Image Addition</vt:lpstr>
      <vt:lpstr>Image Subtraction</vt:lpstr>
      <vt:lpstr>Image Absolute Difference</vt:lpstr>
      <vt:lpstr>Image Complementation</vt:lpstr>
      <vt:lpstr>Image Multiplication</vt:lpstr>
      <vt:lpstr>Image Division</vt:lpstr>
      <vt:lpstr>Linear Combination of Images</vt:lpstr>
      <vt:lpstr>Weighting Matrix</vt:lpstr>
      <vt:lpstr>Weighting Matrix cont.</vt:lpstr>
      <vt:lpstr>Image Averaging (Smoothing)</vt:lpstr>
      <vt:lpstr>Weighted Sum/Convolution</vt:lpstr>
      <vt:lpstr>Basics of Background Modelling (Subtraction) / Foreground Detection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modified xsi:type="dcterms:W3CDTF">2021-10-13T10:36:25Z</dcterms:modified>
</cp:coreProperties>
</file>